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55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8" r:id="rId11"/>
    <p:sldId id="267" r:id="rId12"/>
    <p:sldId id="269" r:id="rId13"/>
    <p:sldId id="270" r:id="rId14"/>
    <p:sldId id="271" r:id="rId15"/>
    <p:sldId id="264" r:id="rId16"/>
    <p:sldId id="265" r:id="rId17"/>
  </p:sldIdLst>
  <p:sldSz cx="18288000" cy="10287000"/>
  <p:notesSz cx="6858000" cy="9144000"/>
  <p:embeddedFontLst>
    <p:embeddedFont>
      <p:font typeface="Times New Roman Bold"/>
      <p:regular r:id="rId19"/>
      <p:bold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vanan032003@outlook.com" userId="b23c70e1ca60dce2" providerId="LiveId" clId="{41FC8E42-70B9-415D-8A46-B042A1BCCF49}"/>
    <pc:docChg chg="custSel delSld modSld">
      <pc:chgData name="saravanan032003@outlook.com" userId="b23c70e1ca60dce2" providerId="LiveId" clId="{41FC8E42-70B9-415D-8A46-B042A1BCCF49}" dt="2025-02-24T05:33:39.775" v="79" actId="20577"/>
      <pc:docMkLst>
        <pc:docMk/>
      </pc:docMkLst>
      <pc:sldChg chg="modSp mod">
        <pc:chgData name="saravanan032003@outlook.com" userId="b23c70e1ca60dce2" providerId="LiveId" clId="{41FC8E42-70B9-415D-8A46-B042A1BCCF49}" dt="2025-02-24T05:27:07.563" v="10" actId="20577"/>
        <pc:sldMkLst>
          <pc:docMk/>
          <pc:sldMk cId="0" sldId="256"/>
        </pc:sldMkLst>
        <pc:spChg chg="mod">
          <ac:chgData name="saravanan032003@outlook.com" userId="b23c70e1ca60dce2" providerId="LiveId" clId="{41FC8E42-70B9-415D-8A46-B042A1BCCF49}" dt="2025-02-24T05:27:07.563" v="10" actId="20577"/>
          <ac:spMkLst>
            <pc:docMk/>
            <pc:sldMk cId="0" sldId="256"/>
            <ac:spMk id="18" creationId="{00000000-0000-0000-0000-000000000000}"/>
          </ac:spMkLst>
        </pc:spChg>
      </pc:sldChg>
      <pc:sldChg chg="modSp mod">
        <pc:chgData name="saravanan032003@outlook.com" userId="b23c70e1ca60dce2" providerId="LiveId" clId="{41FC8E42-70B9-415D-8A46-B042A1BCCF49}" dt="2025-02-24T05:29:23.135" v="28" actId="12"/>
        <pc:sldMkLst>
          <pc:docMk/>
          <pc:sldMk cId="0" sldId="260"/>
        </pc:sldMkLst>
        <pc:spChg chg="mod">
          <ac:chgData name="saravanan032003@outlook.com" userId="b23c70e1ca60dce2" providerId="LiveId" clId="{41FC8E42-70B9-415D-8A46-B042A1BCCF49}" dt="2025-02-24T05:29:23.135" v="28" actId="12"/>
          <ac:spMkLst>
            <pc:docMk/>
            <pc:sldMk cId="0" sldId="260"/>
            <ac:spMk id="10" creationId="{00000000-0000-0000-0000-000000000000}"/>
          </ac:spMkLst>
        </pc:spChg>
      </pc:sldChg>
      <pc:sldChg chg="modSp mod">
        <pc:chgData name="saravanan032003@outlook.com" userId="b23c70e1ca60dce2" providerId="LiveId" clId="{41FC8E42-70B9-415D-8A46-B042A1BCCF49}" dt="2025-02-24T05:30:47.476" v="42" actId="20577"/>
        <pc:sldMkLst>
          <pc:docMk/>
          <pc:sldMk cId="0" sldId="261"/>
        </pc:sldMkLst>
        <pc:spChg chg="mod">
          <ac:chgData name="saravanan032003@outlook.com" userId="b23c70e1ca60dce2" providerId="LiveId" clId="{41FC8E42-70B9-415D-8A46-B042A1BCCF49}" dt="2025-02-24T05:30:47.476" v="42" actId="20577"/>
          <ac:spMkLst>
            <pc:docMk/>
            <pc:sldMk cId="0" sldId="261"/>
            <ac:spMk id="7" creationId="{00000000-0000-0000-0000-000000000000}"/>
          </ac:spMkLst>
        </pc:spChg>
      </pc:sldChg>
      <pc:sldChg chg="modSp mod">
        <pc:chgData name="saravanan032003@outlook.com" userId="b23c70e1ca60dce2" providerId="LiveId" clId="{41FC8E42-70B9-415D-8A46-B042A1BCCF49}" dt="2025-02-24T05:32:17.883" v="69" actId="20577"/>
        <pc:sldMkLst>
          <pc:docMk/>
          <pc:sldMk cId="0" sldId="262"/>
        </pc:sldMkLst>
        <pc:spChg chg="mod">
          <ac:chgData name="saravanan032003@outlook.com" userId="b23c70e1ca60dce2" providerId="LiveId" clId="{41FC8E42-70B9-415D-8A46-B042A1BCCF49}" dt="2025-02-24T05:32:17.883" v="69" actId="20577"/>
          <ac:spMkLst>
            <pc:docMk/>
            <pc:sldMk cId="0" sldId="262"/>
            <ac:spMk id="8" creationId="{00000000-0000-0000-0000-000000000000}"/>
          </ac:spMkLst>
        </pc:spChg>
      </pc:sldChg>
      <pc:sldChg chg="modSp mod">
        <pc:chgData name="saravanan032003@outlook.com" userId="b23c70e1ca60dce2" providerId="LiveId" clId="{41FC8E42-70B9-415D-8A46-B042A1BCCF49}" dt="2025-02-24T05:33:39.775" v="79" actId="20577"/>
        <pc:sldMkLst>
          <pc:docMk/>
          <pc:sldMk cId="368960335" sldId="271"/>
        </pc:sldMkLst>
        <pc:spChg chg="mod">
          <ac:chgData name="saravanan032003@outlook.com" userId="b23c70e1ca60dce2" providerId="LiveId" clId="{41FC8E42-70B9-415D-8A46-B042A1BCCF49}" dt="2025-02-24T05:33:39.775" v="79" actId="20577"/>
          <ac:spMkLst>
            <pc:docMk/>
            <pc:sldMk cId="368960335" sldId="271"/>
            <ac:spMk id="3" creationId="{00000000-0000-0000-0000-000000000000}"/>
          </ac:spMkLst>
        </pc:spChg>
      </pc:sldChg>
      <pc:sldChg chg="del">
        <pc:chgData name="saravanan032003@outlook.com" userId="b23c70e1ca60dce2" providerId="LiveId" clId="{41FC8E42-70B9-415D-8A46-B042A1BCCF49}" dt="2025-02-24T04:36:47.286" v="0" actId="2696"/>
        <pc:sldMkLst>
          <pc:docMk/>
          <pc:sldMk cId="2206357521" sldId="272"/>
        </pc:sldMkLst>
      </pc:sldChg>
      <pc:sldChg chg="del">
        <pc:chgData name="saravanan032003@outlook.com" userId="b23c70e1ca60dce2" providerId="LiveId" clId="{41FC8E42-70B9-415D-8A46-B042A1BCCF49}" dt="2025-02-24T04:37:06.549" v="1" actId="2696"/>
        <pc:sldMkLst>
          <pc:docMk/>
          <pc:sldMk cId="2059520214" sldId="273"/>
        </pc:sldMkLst>
      </pc:sldChg>
      <pc:sldChg chg="del">
        <pc:chgData name="saravanan032003@outlook.com" userId="b23c70e1ca60dce2" providerId="LiveId" clId="{41FC8E42-70B9-415D-8A46-B042A1BCCF49}" dt="2025-02-24T04:37:12.744" v="2" actId="2696"/>
        <pc:sldMkLst>
          <pc:docMk/>
          <pc:sldMk cId="2630058299" sldId="274"/>
        </pc:sldMkLst>
      </pc:sldChg>
      <pc:sldChg chg="del">
        <pc:chgData name="saravanan032003@outlook.com" userId="b23c70e1ca60dce2" providerId="LiveId" clId="{41FC8E42-70B9-415D-8A46-B042A1BCCF49}" dt="2025-02-24T04:37:29.467" v="4" actId="2696"/>
        <pc:sldMkLst>
          <pc:docMk/>
          <pc:sldMk cId="3961723002" sldId="275"/>
        </pc:sldMkLst>
      </pc:sldChg>
      <pc:sldChg chg="del">
        <pc:chgData name="saravanan032003@outlook.com" userId="b23c70e1ca60dce2" providerId="LiveId" clId="{41FC8E42-70B9-415D-8A46-B042A1BCCF49}" dt="2025-02-24T04:37:22.479" v="3" actId="2696"/>
        <pc:sldMkLst>
          <pc:docMk/>
          <pc:sldMk cId="971538124" sldId="27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0919EA-18B6-484A-A265-A5FFD7C43ECF}" type="datetimeFigureOut">
              <a:rPr lang="en-IN" smtClean="0"/>
              <a:t>24-02-2025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A3E2F-FFB9-4A46-8DD5-7AC6163FEA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745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A3E2F-FFB9-4A46-8DD5-7AC6163FEA99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6535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1138428"/>
            <a:ext cx="15087600" cy="534924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2000" spc="-75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0077" y="6683430"/>
            <a:ext cx="15087600" cy="17145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3600" cap="all" spc="300" baseline="0">
                <a:solidFill>
                  <a:schemeClr val="tx2"/>
                </a:solidFill>
                <a:latin typeface="+mj-lt"/>
              </a:defRPr>
            </a:lvl1pPr>
            <a:lvl2pPr marL="685800" indent="0" algn="ctr">
              <a:buNone/>
              <a:defRPr sz="3600"/>
            </a:lvl2pPr>
            <a:lvl3pPr marL="1371600" indent="0" algn="ctr">
              <a:buNone/>
              <a:defRPr sz="3600"/>
            </a:lvl3pPr>
            <a:lvl4pPr marL="2057400" indent="0" algn="ctr">
              <a:buNone/>
              <a:defRPr sz="3000"/>
            </a:lvl4pPr>
            <a:lvl5pPr marL="2743200" indent="0" algn="ctr">
              <a:buNone/>
              <a:defRPr sz="3000"/>
            </a:lvl5pPr>
            <a:lvl6pPr marL="3429000" indent="0" algn="ctr">
              <a:buNone/>
              <a:defRPr sz="3000"/>
            </a:lvl6pPr>
            <a:lvl7pPr marL="4114800" indent="0" algn="ctr">
              <a:buNone/>
              <a:defRPr sz="3000"/>
            </a:lvl7pPr>
            <a:lvl8pPr marL="4800600" indent="0" algn="ctr">
              <a:buNone/>
              <a:defRPr sz="3000"/>
            </a:lvl8pPr>
            <a:lvl9pPr marL="5486400" indent="0" algn="ctr">
              <a:buNone/>
              <a:defRPr sz="3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811487" y="6515100"/>
            <a:ext cx="1481328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539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6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622168"/>
            <a:ext cx="3943350" cy="86361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622167"/>
            <a:ext cx="11601450" cy="8636133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65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75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1138428"/>
            <a:ext cx="15087600" cy="534924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12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6679692"/>
            <a:ext cx="15087600" cy="17145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3600" cap="all" spc="300" baseline="0">
                <a:solidFill>
                  <a:schemeClr val="tx2"/>
                </a:solidFill>
                <a:latin typeface="+mj-lt"/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811487" y="6515100"/>
            <a:ext cx="1481328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7416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5919" y="2768601"/>
            <a:ext cx="7406640" cy="6035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26880" y="2768603"/>
            <a:ext cx="7406640" cy="6035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242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2769078"/>
            <a:ext cx="7406640" cy="110442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3000" b="0" cap="all" baseline="0">
                <a:solidFill>
                  <a:schemeClr val="tx2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920" y="3873501"/>
            <a:ext cx="7406640" cy="5067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326880" y="2769078"/>
            <a:ext cx="7406640" cy="110442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3000" b="0" cap="all" baseline="0">
                <a:solidFill>
                  <a:schemeClr val="tx2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326880" y="3873501"/>
            <a:ext cx="7406640" cy="5067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470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77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633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" y="0"/>
            <a:ext cx="6076187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060107" y="0"/>
            <a:ext cx="96012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91538"/>
            <a:ext cx="4800600" cy="3429000"/>
          </a:xfrm>
        </p:spPr>
        <p:txBody>
          <a:bodyPr anchor="b">
            <a:normAutofit/>
          </a:bodyPr>
          <a:lstStyle>
            <a:lvl1pPr>
              <a:defRPr sz="5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0" y="1097280"/>
            <a:ext cx="9738360" cy="7886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389120"/>
            <a:ext cx="4800600" cy="5068686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250">
                <a:solidFill>
                  <a:srgbClr val="FFFFFF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98268" y="9689678"/>
            <a:ext cx="3927765" cy="547688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200900" y="9689678"/>
            <a:ext cx="6972300" cy="547688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78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7429500"/>
            <a:ext cx="18283238" cy="285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3" y="737261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7612380"/>
            <a:ext cx="15169896" cy="1234440"/>
          </a:xfrm>
        </p:spPr>
        <p:txBody>
          <a:bodyPr lIns="91440" tIns="0" rIns="91440" bIns="0" anchor="b">
            <a:noAutofit/>
          </a:bodyPr>
          <a:lstStyle>
            <a:lvl1pPr>
              <a:defRPr sz="5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" y="0"/>
            <a:ext cx="18287978" cy="7372614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0" y="8860535"/>
            <a:ext cx="15169896" cy="89154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2250">
                <a:solidFill>
                  <a:srgbClr val="FFFFFF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925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9601200"/>
            <a:ext cx="18288000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9501474"/>
            <a:ext cx="18288002" cy="98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2768601"/>
            <a:ext cx="15087600" cy="603504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45921" y="9689678"/>
            <a:ext cx="3708407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29278" y="9689678"/>
            <a:ext cx="7234206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5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850688" y="9689678"/>
            <a:ext cx="196803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790298" y="2606768"/>
            <a:ext cx="149504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341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txStyles>
    <p:titleStyle>
      <a:lvl1pPr algn="l" defTabSz="1371600" rtl="0" eaLnBrk="1" latinLnBrk="0" hangingPunct="1">
        <a:lnSpc>
          <a:spcPct val="85000"/>
        </a:lnSpc>
        <a:spcBef>
          <a:spcPct val="0"/>
        </a:spcBef>
        <a:buNone/>
        <a:defRPr sz="7200" kern="1200" spc="-75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1371600" rtl="0" eaLnBrk="1" latinLnBrk="0" hangingPunct="1">
        <a:lnSpc>
          <a:spcPct val="90000"/>
        </a:lnSpc>
        <a:spcBef>
          <a:spcPts val="1800"/>
        </a:spcBef>
        <a:spcAft>
          <a:spcPts val="3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3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607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039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12471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9903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4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Free Minimalist Floral Element"/>
          <p:cNvSpPr/>
          <p:nvPr/>
        </p:nvSpPr>
        <p:spPr>
          <a:xfrm rot="-1822355">
            <a:off x="14960395" y="7541209"/>
            <a:ext cx="4158358" cy="3434181"/>
          </a:xfrm>
          <a:custGeom>
            <a:avLst/>
            <a:gdLst/>
            <a:ahLst/>
            <a:cxnLst/>
            <a:rect l="l" t="t" r="r" b="b"/>
            <a:pathLst>
              <a:path w="4158358" h="3434181">
                <a:moveTo>
                  <a:pt x="0" y="0"/>
                </a:moveTo>
                <a:lnTo>
                  <a:pt x="4158357" y="0"/>
                </a:lnTo>
                <a:lnTo>
                  <a:pt x="4158357" y="3434182"/>
                </a:lnTo>
                <a:lnTo>
                  <a:pt x="0" y="3434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 descr="Free Minimalist Floral Element"/>
          <p:cNvSpPr/>
          <p:nvPr/>
        </p:nvSpPr>
        <p:spPr>
          <a:xfrm rot="8209477">
            <a:off x="-1050479" y="-431397"/>
            <a:ext cx="4158358" cy="3434181"/>
          </a:xfrm>
          <a:custGeom>
            <a:avLst/>
            <a:gdLst/>
            <a:ahLst/>
            <a:cxnLst/>
            <a:rect l="l" t="t" r="r" b="b"/>
            <a:pathLst>
              <a:path w="4158358" h="3434181">
                <a:moveTo>
                  <a:pt x="0" y="0"/>
                </a:moveTo>
                <a:lnTo>
                  <a:pt x="4158358" y="0"/>
                </a:lnTo>
                <a:lnTo>
                  <a:pt x="4158358" y="3434181"/>
                </a:lnTo>
                <a:lnTo>
                  <a:pt x="0" y="34341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rot="8100003">
            <a:off x="16620341" y="5129608"/>
            <a:ext cx="1956574" cy="0"/>
          </a:xfrm>
          <a:prstGeom prst="line">
            <a:avLst/>
          </a:prstGeom>
          <a:ln w="9525" cap="rnd">
            <a:solidFill>
              <a:srgbClr val="FAF9F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8100000">
            <a:off x="12874007" y="7021908"/>
            <a:ext cx="6345678" cy="0"/>
          </a:xfrm>
          <a:prstGeom prst="line">
            <a:avLst/>
          </a:prstGeom>
          <a:ln w="9525" cap="rnd">
            <a:solidFill>
              <a:srgbClr val="FAF9F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8100000">
            <a:off x="14839158" y="6350000"/>
            <a:ext cx="4043361" cy="0"/>
          </a:xfrm>
          <a:prstGeom prst="line">
            <a:avLst/>
          </a:prstGeom>
          <a:ln w="9525" cap="rnd">
            <a:solidFill>
              <a:srgbClr val="FAF9F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8100001">
            <a:off x="15092021" y="5996385"/>
            <a:ext cx="3763850" cy="0"/>
          </a:xfrm>
          <a:prstGeom prst="line">
            <a:avLst/>
          </a:prstGeom>
          <a:ln w="19050" cap="rnd">
            <a:solidFill>
              <a:srgbClr val="FAF9F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8100002">
            <a:off x="15953393" y="6467476"/>
            <a:ext cx="2754694" cy="0"/>
          </a:xfrm>
          <a:prstGeom prst="line">
            <a:avLst/>
          </a:prstGeom>
          <a:ln w="19050" cap="rnd">
            <a:solidFill>
              <a:srgbClr val="FAF9F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H="1">
            <a:off x="12569634" y="341505"/>
            <a:ext cx="5734050" cy="5734050"/>
          </a:xfrm>
          <a:prstGeom prst="line">
            <a:avLst/>
          </a:prstGeom>
          <a:ln w="9525" cap="rnd">
            <a:solidFill>
              <a:srgbClr val="FAF9F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rot="8100000">
            <a:off x="7259767" y="4697809"/>
            <a:ext cx="12925958" cy="0"/>
          </a:xfrm>
          <a:prstGeom prst="line">
            <a:avLst/>
          </a:prstGeom>
          <a:ln w="9525" cap="rnd">
            <a:solidFill>
              <a:srgbClr val="FAF9F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rot="8100000">
            <a:off x="9301567" y="4057650"/>
            <a:ext cx="10533840" cy="0"/>
          </a:xfrm>
          <a:prstGeom prst="line">
            <a:avLst/>
          </a:prstGeom>
          <a:ln w="9525" cap="rnd">
            <a:solidFill>
              <a:srgbClr val="FAF9F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rot="8100000">
            <a:off x="9462449" y="3678634"/>
            <a:ext cx="10362096" cy="0"/>
          </a:xfrm>
          <a:prstGeom prst="line">
            <a:avLst/>
          </a:prstGeom>
          <a:ln w="28575" cap="rnd">
            <a:solidFill>
              <a:srgbClr val="FAF9F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rot="8100000">
            <a:off x="10385142" y="4162426"/>
            <a:ext cx="9281093" cy="0"/>
          </a:xfrm>
          <a:prstGeom prst="line">
            <a:avLst/>
          </a:prstGeom>
          <a:ln w="28575" cap="rnd">
            <a:solidFill>
              <a:srgbClr val="FAF9F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Freeform 14"/>
          <p:cNvSpPr/>
          <p:nvPr/>
        </p:nvSpPr>
        <p:spPr>
          <a:xfrm>
            <a:off x="3493371" y="-1059317"/>
            <a:ext cx="11301259" cy="4690022"/>
          </a:xfrm>
          <a:custGeom>
            <a:avLst/>
            <a:gdLst/>
            <a:ahLst/>
            <a:cxnLst/>
            <a:rect l="l" t="t" r="r" b="b"/>
            <a:pathLst>
              <a:path w="11301259" h="4690022">
                <a:moveTo>
                  <a:pt x="0" y="0"/>
                </a:moveTo>
                <a:lnTo>
                  <a:pt x="11301258" y="0"/>
                </a:lnTo>
                <a:lnTo>
                  <a:pt x="11301258" y="4690022"/>
                </a:lnTo>
                <a:lnTo>
                  <a:pt x="0" y="46900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46261" y="5704662"/>
            <a:ext cx="6239895" cy="2694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6"/>
              </a:lnSpc>
            </a:pPr>
            <a:r>
              <a:rPr lang="en-US" sz="291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Team Members:</a:t>
            </a:r>
          </a:p>
          <a:p>
            <a:pPr algn="l">
              <a:lnSpc>
                <a:spcPts val="3663"/>
              </a:lnSpc>
            </a:pPr>
            <a:r>
              <a:rPr lang="en-US" sz="305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Saravanan.P-113121UG03092</a:t>
            </a:r>
          </a:p>
          <a:p>
            <a:pPr algn="l">
              <a:lnSpc>
                <a:spcPts val="3663"/>
              </a:lnSpc>
            </a:pPr>
            <a:r>
              <a:rPr lang="en-US" sz="305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Sudharsan.R-113121UG03105</a:t>
            </a:r>
          </a:p>
          <a:p>
            <a:pPr algn="l">
              <a:lnSpc>
                <a:spcPts val="3663"/>
              </a:lnSpc>
            </a:pPr>
            <a:r>
              <a:rPr lang="en-US" sz="305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Tharunadhithya.A-113121UG03111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076294" y="2841361"/>
            <a:ext cx="12651377" cy="216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Computer Science Engineering</a:t>
            </a:r>
          </a:p>
          <a:p>
            <a:pPr algn="ctr">
              <a:lnSpc>
                <a:spcPts val="3600"/>
              </a:lnSpc>
            </a:pPr>
            <a:r>
              <a:rPr lang="en-US" sz="3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191CS77A – Project Work(Phase 2) – Third Review</a:t>
            </a:r>
          </a:p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en-US" sz="36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Dynamic Hash-Driven Malware Detection with Automatic Signature Updates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416246" y="5808074"/>
            <a:ext cx="5479869" cy="174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Guided By:</a:t>
            </a:r>
          </a:p>
          <a:p>
            <a:pPr algn="ctr">
              <a:lnSpc>
                <a:spcPts val="3600"/>
              </a:lnSpc>
            </a:pPr>
            <a:r>
              <a:rPr lang="en-US" sz="3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Mrs. 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Vinothini.A</a:t>
            </a:r>
            <a:r>
              <a:rPr lang="en-US" sz="3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B.E.,M.E.</a:t>
            </a:r>
          </a:p>
          <a:p>
            <a:pPr algn="ctr">
              <a:lnSpc>
                <a:spcPts val="3240"/>
              </a:lnSpc>
            </a:pPr>
            <a:r>
              <a:rPr lang="en-US" sz="27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ASSISTANT PROFESSOR</a:t>
            </a:r>
          </a:p>
          <a:p>
            <a:pPr algn="ctr">
              <a:lnSpc>
                <a:spcPts val="3240"/>
              </a:lnSpc>
            </a:pPr>
            <a:r>
              <a:rPr lang="en-US" sz="27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DEPT. OF CSE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145384" y="5945776"/>
            <a:ext cx="4656907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Batch No.: 13</a:t>
            </a:r>
          </a:p>
          <a:p>
            <a:pPr algn="ctr">
              <a:lnSpc>
                <a:spcPts val="4320"/>
              </a:lnSpc>
            </a:pPr>
            <a:r>
              <a:rPr lang="en-US" sz="3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</a:t>
            </a:r>
            <a:r>
              <a:rPr lang="en-US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24/2/2025</a:t>
            </a:r>
            <a:endParaRPr lang="en-US" sz="3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0" y="-27940"/>
            <a:ext cx="15697200" cy="9818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and Hardware Requirements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3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REQUIREMENTS:</a:t>
            </a:r>
            <a:endParaRPr lang="en-IN" sz="3600" b="1" u="sng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N" sz="3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1.Operating System: </a:t>
            </a:r>
            <a:r>
              <a:rPr lang="en-US" sz="3600" dirty="0"/>
              <a:t>Windows, Linux, or </a:t>
            </a:r>
            <a:r>
              <a:rPr lang="en-US" sz="3600" dirty="0" err="1"/>
              <a:t>macOS</a:t>
            </a:r>
            <a:r>
              <a:rPr lang="en-US" sz="3600" dirty="0"/>
              <a:t> (multi-platform support).</a:t>
            </a:r>
          </a:p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2. Simulation Tool: 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</a:rPr>
              <a:t>Anaconda (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Jupyter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</a:rPr>
              <a:t> Notebook) </a:t>
            </a:r>
          </a:p>
          <a:p>
            <a:pPr>
              <a:lnSpc>
                <a:spcPct val="150000"/>
              </a:lnSpc>
            </a:pPr>
            <a:r>
              <a:rPr lang="en-IN" sz="3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3. Programming Language: </a:t>
            </a:r>
            <a:r>
              <a:rPr lang="en-IN" sz="3600" dirty="0">
                <a:solidFill>
                  <a:srgbClr val="000000"/>
                </a:solidFill>
                <a:latin typeface="Times New Roman" panose="02020603050405020304" pitchFamily="18" charset="0"/>
              </a:rPr>
              <a:t>Python(3.x)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</a:rPr>
              <a:t> due to its rich set of libraries, and cross-platform compatibility.</a:t>
            </a:r>
            <a:endParaRPr lang="en-IN" sz="36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External APIs/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Databses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Abuse.ch Database or similar for malware hashes.</a:t>
            </a:r>
          </a:p>
          <a:p>
            <a:pPr>
              <a:lnSpc>
                <a:spcPct val="150000"/>
              </a:lnSpc>
            </a:pPr>
            <a:r>
              <a:rPr lang="en-US" sz="3600" b="1" u="sng" dirty="0">
                <a:solidFill>
                  <a:srgbClr val="000000"/>
                </a:solidFill>
                <a:latin typeface="Times New Roman" panose="02020603050405020304" pitchFamily="18" charset="0"/>
              </a:rPr>
              <a:t>HARDWARE REQUIREMENTS:</a:t>
            </a:r>
            <a:endParaRPr lang="en-US" sz="36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1.Processor: 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</a:rPr>
              <a:t>Multi-core CPU (Intel Core i5 or equivalent) 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</a:rPr>
              <a:t>2. </a:t>
            </a: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RAM: 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</a:rPr>
              <a:t>Preferably 4 GB or more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</a:rPr>
              <a:t>3. </a:t>
            </a: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Storage: 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</a:rPr>
              <a:t>80 GB hard disk capacity</a:t>
            </a:r>
            <a:endParaRPr lang="en-IN" sz="36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973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D083A3-3CB9-F733-4582-7E4CF5EBBE3F}"/>
              </a:ext>
            </a:extLst>
          </p:cNvPr>
          <p:cNvSpPr txBox="1"/>
          <p:nvPr/>
        </p:nvSpPr>
        <p:spPr>
          <a:xfrm>
            <a:off x="2514600" y="190500"/>
            <a:ext cx="1150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Engine Download  </a:t>
            </a:r>
            <a:endParaRPr lang="en-IN" sz="4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0" y="1866900"/>
            <a:ext cx="160020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131716"/>
      </p:ext>
    </p:extLst>
  </p:cSld>
  <p:clrMapOvr>
    <a:masterClrMapping/>
  </p:clrMapOvr>
  <p:transition spd="slow">
    <p:comb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324100"/>
            <a:ext cx="13639800" cy="55626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2438400" y="266700"/>
            <a:ext cx="1333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SCANNING PROCESS</a:t>
            </a:r>
            <a:endParaRPr lang="en-IN" sz="4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36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933700"/>
            <a:ext cx="15542129" cy="4648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57600" y="190500"/>
            <a:ext cx="11201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FILE</a:t>
            </a:r>
            <a:endParaRPr lang="en-IN" sz="4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712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7600" y="190500"/>
            <a:ext cx="11201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257300"/>
            <a:ext cx="17449800" cy="8129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51510" lvl="1" indent="-325755" algn="just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enhancements for our malware detection system include integrating machine learning for anomaly detection, enabling the identification of unknown threats based on behavior patterns. Cloud-based threat intelligence integration would provide real-time updates, while heuristic-based detection could improve the identification of polymorphic malware by analyzing suspicious behaviors. </a:t>
            </a:r>
          </a:p>
          <a:p>
            <a:pPr marL="651510" lvl="1" indent="-325755" algn="just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system could be optimized for low-resource platforms and include customizable alerting and reporting features for better user engagement. </a:t>
            </a:r>
          </a:p>
          <a:p>
            <a:pPr marL="651510" lvl="1" indent="-325755" algn="just">
              <a:lnSpc>
                <a:spcPct val="15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Advanced 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 techniques, including deep learning, would improve detection accuracy, while automated incident response would allow for quick, predefined actions to mitigate threats, reducing the need for manual intervention</a:t>
            </a: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</a:p>
          <a:p>
            <a:pPr marL="651510" lvl="1" indent="-325755" algn="just">
              <a:lnSpc>
                <a:spcPct val="15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These 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upgrades would make the system more intelligent, scalable, and proactive against evolving cyber threats.</a:t>
            </a:r>
          </a:p>
        </p:txBody>
      </p:sp>
    </p:spTree>
    <p:extLst>
      <p:ext uri="{BB962C8B-B14F-4D97-AF65-F5344CB8AC3E}">
        <p14:creationId xmlns:p14="http://schemas.microsoft.com/office/powerpoint/2010/main" val="368960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bstract Liquid"/>
          <p:cNvSpPr/>
          <p:nvPr/>
        </p:nvSpPr>
        <p:spPr>
          <a:xfrm>
            <a:off x="-3929786" y="6872174"/>
            <a:ext cx="9916972" cy="7799376"/>
          </a:xfrm>
          <a:custGeom>
            <a:avLst/>
            <a:gdLst/>
            <a:ahLst/>
            <a:cxnLst/>
            <a:rect l="l" t="t" r="r" b="b"/>
            <a:pathLst>
              <a:path w="9916972" h="7799376">
                <a:moveTo>
                  <a:pt x="0" y="0"/>
                </a:moveTo>
                <a:lnTo>
                  <a:pt x="9916972" y="0"/>
                </a:lnTo>
                <a:lnTo>
                  <a:pt x="9916972" y="7799376"/>
                </a:lnTo>
                <a:lnTo>
                  <a:pt x="0" y="7799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 descr="Abstract Liquid"/>
          <p:cNvSpPr/>
          <p:nvPr/>
        </p:nvSpPr>
        <p:spPr>
          <a:xfrm rot="-5461612">
            <a:off x="9966987" y="-5925432"/>
            <a:ext cx="9916972" cy="7799376"/>
          </a:xfrm>
          <a:custGeom>
            <a:avLst/>
            <a:gdLst/>
            <a:ahLst/>
            <a:cxnLst/>
            <a:rect l="l" t="t" r="r" b="b"/>
            <a:pathLst>
              <a:path w="9916972" h="7799376">
                <a:moveTo>
                  <a:pt x="0" y="0"/>
                </a:moveTo>
                <a:lnTo>
                  <a:pt x="9916973" y="0"/>
                </a:lnTo>
                <a:lnTo>
                  <a:pt x="9916973" y="7799376"/>
                </a:lnTo>
                <a:lnTo>
                  <a:pt x="0" y="7799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 descr="Abstract Liquid"/>
          <p:cNvSpPr/>
          <p:nvPr/>
        </p:nvSpPr>
        <p:spPr>
          <a:xfrm>
            <a:off x="-5771961" y="-4001348"/>
            <a:ext cx="9916972" cy="7799376"/>
          </a:xfrm>
          <a:custGeom>
            <a:avLst/>
            <a:gdLst/>
            <a:ahLst/>
            <a:cxnLst/>
            <a:rect l="l" t="t" r="r" b="b"/>
            <a:pathLst>
              <a:path w="9916972" h="7799376">
                <a:moveTo>
                  <a:pt x="0" y="0"/>
                </a:moveTo>
                <a:lnTo>
                  <a:pt x="9916972" y="0"/>
                </a:lnTo>
                <a:lnTo>
                  <a:pt x="9916972" y="7799376"/>
                </a:lnTo>
                <a:lnTo>
                  <a:pt x="0" y="7799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 descr="Modern Geo Shape"/>
          <p:cNvSpPr/>
          <p:nvPr/>
        </p:nvSpPr>
        <p:spPr>
          <a:xfrm>
            <a:off x="13868327" y="6305550"/>
            <a:ext cx="4647105" cy="4114800"/>
          </a:xfrm>
          <a:custGeom>
            <a:avLst/>
            <a:gdLst/>
            <a:ahLst/>
            <a:cxnLst/>
            <a:rect l="l" t="t" r="r" b="b"/>
            <a:pathLst>
              <a:path w="4647105" h="4114800">
                <a:moveTo>
                  <a:pt x="0" y="0"/>
                </a:moveTo>
                <a:lnTo>
                  <a:pt x="4647105" y="0"/>
                </a:lnTo>
                <a:lnTo>
                  <a:pt x="46471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 descr="Abstract watercolor brushstroke element"/>
          <p:cNvSpPr/>
          <p:nvPr/>
        </p:nvSpPr>
        <p:spPr>
          <a:xfrm>
            <a:off x="-2524198" y="6637510"/>
            <a:ext cx="4754496" cy="4114800"/>
          </a:xfrm>
          <a:custGeom>
            <a:avLst/>
            <a:gdLst/>
            <a:ahLst/>
            <a:cxnLst/>
            <a:rect l="l" t="t" r="r" b="b"/>
            <a:pathLst>
              <a:path w="4754496" h="4114800">
                <a:moveTo>
                  <a:pt x="0" y="0"/>
                </a:moveTo>
                <a:lnTo>
                  <a:pt x="4754496" y="0"/>
                </a:lnTo>
                <a:lnTo>
                  <a:pt x="47544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 descr="Abstract watercolor brushstroke element"/>
          <p:cNvSpPr/>
          <p:nvPr/>
        </p:nvSpPr>
        <p:spPr>
          <a:xfrm>
            <a:off x="16830979" y="-1112966"/>
            <a:ext cx="4754496" cy="4114800"/>
          </a:xfrm>
          <a:custGeom>
            <a:avLst/>
            <a:gdLst/>
            <a:ahLst/>
            <a:cxnLst/>
            <a:rect l="l" t="t" r="r" b="b"/>
            <a:pathLst>
              <a:path w="4754496" h="4114800">
                <a:moveTo>
                  <a:pt x="0" y="0"/>
                </a:moveTo>
                <a:lnTo>
                  <a:pt x="4754496" y="0"/>
                </a:lnTo>
                <a:lnTo>
                  <a:pt x="47544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 descr="Abstract watercolor brushstroke element"/>
          <p:cNvSpPr/>
          <p:nvPr/>
        </p:nvSpPr>
        <p:spPr>
          <a:xfrm rot="-1057562">
            <a:off x="-813475" y="-3086100"/>
            <a:ext cx="4754496" cy="4114800"/>
          </a:xfrm>
          <a:custGeom>
            <a:avLst/>
            <a:gdLst/>
            <a:ahLst/>
            <a:cxnLst/>
            <a:rect l="l" t="t" r="r" b="b"/>
            <a:pathLst>
              <a:path w="4754496" h="4114800">
                <a:moveTo>
                  <a:pt x="0" y="0"/>
                </a:moveTo>
                <a:lnTo>
                  <a:pt x="4754496" y="0"/>
                </a:lnTo>
                <a:lnTo>
                  <a:pt x="47544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 descr="Abstract watercolor brushstroke element"/>
          <p:cNvSpPr/>
          <p:nvPr/>
        </p:nvSpPr>
        <p:spPr>
          <a:xfrm rot="-5014293">
            <a:off x="14936419" y="7172762"/>
            <a:ext cx="4754496" cy="4114800"/>
          </a:xfrm>
          <a:custGeom>
            <a:avLst/>
            <a:gdLst/>
            <a:ahLst/>
            <a:cxnLst/>
            <a:rect l="l" t="t" r="r" b="b"/>
            <a:pathLst>
              <a:path w="4754496" h="4114800">
                <a:moveTo>
                  <a:pt x="0" y="0"/>
                </a:moveTo>
                <a:lnTo>
                  <a:pt x="4754496" y="0"/>
                </a:lnTo>
                <a:lnTo>
                  <a:pt x="47544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 descr="Abstract watercolor scribble element"/>
          <p:cNvSpPr/>
          <p:nvPr/>
        </p:nvSpPr>
        <p:spPr>
          <a:xfrm>
            <a:off x="2230298" y="8946264"/>
            <a:ext cx="4240448" cy="2320682"/>
          </a:xfrm>
          <a:custGeom>
            <a:avLst/>
            <a:gdLst/>
            <a:ahLst/>
            <a:cxnLst/>
            <a:rect l="l" t="t" r="r" b="b"/>
            <a:pathLst>
              <a:path w="4240448" h="2320682">
                <a:moveTo>
                  <a:pt x="0" y="0"/>
                </a:moveTo>
                <a:lnTo>
                  <a:pt x="4240449" y="0"/>
                </a:lnTo>
                <a:lnTo>
                  <a:pt x="4240449" y="2320682"/>
                </a:lnTo>
                <a:lnTo>
                  <a:pt x="0" y="23206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 descr="Abstract watercolor scribble element"/>
          <p:cNvSpPr/>
          <p:nvPr/>
        </p:nvSpPr>
        <p:spPr>
          <a:xfrm>
            <a:off x="11586178" y="-1028700"/>
            <a:ext cx="4240448" cy="2320682"/>
          </a:xfrm>
          <a:custGeom>
            <a:avLst/>
            <a:gdLst/>
            <a:ahLst/>
            <a:cxnLst/>
            <a:rect l="l" t="t" r="r" b="b"/>
            <a:pathLst>
              <a:path w="4240448" h="2320682">
                <a:moveTo>
                  <a:pt x="0" y="0"/>
                </a:moveTo>
                <a:lnTo>
                  <a:pt x="4240449" y="0"/>
                </a:lnTo>
                <a:lnTo>
                  <a:pt x="4240449" y="2320682"/>
                </a:lnTo>
                <a:lnTo>
                  <a:pt x="0" y="23206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AutoShape 12"/>
          <p:cNvSpPr/>
          <p:nvPr/>
        </p:nvSpPr>
        <p:spPr>
          <a:xfrm rot="8100003">
            <a:off x="16620341" y="5129608"/>
            <a:ext cx="1956574" cy="0"/>
          </a:xfrm>
          <a:prstGeom prst="line">
            <a:avLst/>
          </a:prstGeom>
          <a:ln w="9525" cap="rnd">
            <a:solidFill>
              <a:srgbClr val="F7FC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rot="8100000">
            <a:off x="12874007" y="7021908"/>
            <a:ext cx="6345678" cy="0"/>
          </a:xfrm>
          <a:prstGeom prst="line">
            <a:avLst/>
          </a:prstGeom>
          <a:ln w="9525" cap="rnd">
            <a:solidFill>
              <a:srgbClr val="F7FC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rot="8100000">
            <a:off x="14839158" y="6350000"/>
            <a:ext cx="4043361" cy="0"/>
          </a:xfrm>
          <a:prstGeom prst="line">
            <a:avLst/>
          </a:prstGeom>
          <a:ln w="9525" cap="rnd">
            <a:solidFill>
              <a:srgbClr val="F7FC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rot="8100001">
            <a:off x="15092021" y="5996385"/>
            <a:ext cx="3763850" cy="0"/>
          </a:xfrm>
          <a:prstGeom prst="line">
            <a:avLst/>
          </a:prstGeom>
          <a:ln w="19050" cap="rnd">
            <a:solidFill>
              <a:srgbClr val="F7FC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rot="8100002">
            <a:off x="15953393" y="6467476"/>
            <a:ext cx="2754694" cy="0"/>
          </a:xfrm>
          <a:prstGeom prst="line">
            <a:avLst/>
          </a:prstGeom>
          <a:ln w="19050" cap="rnd">
            <a:solidFill>
              <a:srgbClr val="F7FC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2881244" y="205830"/>
            <a:ext cx="11781813" cy="1315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59674" y="1254056"/>
            <a:ext cx="16746582" cy="9197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sz="3600" kern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Aathika</a:t>
            </a:r>
            <a:r>
              <a:rPr lang="en-IN" sz="3600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Salam, M.S </a:t>
            </a:r>
            <a:r>
              <a:rPr lang="en-IN" sz="3600" kern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Hassim</a:t>
            </a:r>
            <a:r>
              <a:rPr lang="en-IN" sz="3600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3600" kern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Praneeth</a:t>
            </a:r>
            <a:r>
              <a:rPr lang="en-IN" sz="3600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600" kern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Nandana</a:t>
            </a:r>
            <a:r>
              <a:rPr lang="en-IN" sz="3600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600" kern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Jayawickrama</a:t>
            </a:r>
            <a:r>
              <a:rPr lang="en-IN" sz="3600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3600" kern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Anuruddha</a:t>
            </a:r>
            <a:r>
              <a:rPr lang="en-IN" sz="3600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600" kern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Bandara</a:t>
            </a:r>
            <a:r>
              <a:rPr lang="en-IN" sz="3600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600" kern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Muhandiram</a:t>
            </a:r>
            <a:r>
              <a:rPr lang="en-IN" sz="3600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"</a:t>
            </a:r>
            <a:r>
              <a:rPr lang="en-IN" sz="3600" kern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AntiXcavator</a:t>
            </a:r>
            <a:r>
              <a:rPr lang="en-IN" sz="3600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Automated Host-Based Detection and Prevention Tool for Crypto-Mining Malware Using Static and Dynamic Analysis," 5th International Conference on Advancements in Computing (ICAC), IEEE,2023</a:t>
            </a:r>
            <a:endParaRPr lang="en-IN" sz="36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sz="3600" kern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Anas</a:t>
            </a:r>
            <a:r>
              <a:rPr lang="en-IN" sz="3600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600" kern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AlMajali</a:t>
            </a:r>
            <a:r>
              <a:rPr lang="en-IN" sz="3600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Ahmad </a:t>
            </a:r>
            <a:r>
              <a:rPr lang="en-IN" sz="3600" kern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Qaffaf</a:t>
            </a:r>
            <a:r>
              <a:rPr lang="en-IN" sz="3600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Natali </a:t>
            </a:r>
            <a:r>
              <a:rPr lang="en-IN" sz="3600" kern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Alkayid</a:t>
            </a:r>
            <a:r>
              <a:rPr lang="en-IN" sz="3600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3600" kern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Yatin</a:t>
            </a:r>
            <a:r>
              <a:rPr lang="en-IN" sz="3600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600" kern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Wadhawan</a:t>
            </a:r>
            <a:r>
              <a:rPr lang="en-IN" sz="3600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“Crypto-Ransomware Detection Using Selective Hashing”, International Conference on Electrical and Computing Technologies and Applications (ICECTA),IEEE, 2022.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sz="3600" kern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Yunchun</a:t>
            </a:r>
            <a:r>
              <a:rPr lang="en-IN" sz="3600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Zhang; </a:t>
            </a:r>
            <a:r>
              <a:rPr lang="en-IN" sz="3600" kern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Zikun</a:t>
            </a:r>
            <a:r>
              <a:rPr lang="en-IN" sz="3600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Liao; Ning Zhang; </a:t>
            </a:r>
            <a:r>
              <a:rPr lang="en-IN" sz="3600" kern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Shaohui</a:t>
            </a:r>
            <a:r>
              <a:rPr lang="en-IN" sz="3600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Min; Qi Wang; Tony Q. S. </a:t>
            </a:r>
            <a:r>
              <a:rPr lang="en-IN" sz="3600" kern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Quek</a:t>
            </a:r>
            <a:r>
              <a:rPr lang="en-IN" sz="3600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"Deep Hashing for Malware Family Classification and New Malware Identification," IEEE Internet of Things Journal, 2024.</a:t>
            </a:r>
            <a:endParaRPr lang="en-IN" sz="36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endParaRPr lang="en-IN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6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bstract Minimalist Dots Shapes"/>
          <p:cNvSpPr/>
          <p:nvPr/>
        </p:nvSpPr>
        <p:spPr>
          <a:xfrm>
            <a:off x="-1663313" y="-396310"/>
            <a:ext cx="2749163" cy="1504542"/>
          </a:xfrm>
          <a:custGeom>
            <a:avLst/>
            <a:gdLst/>
            <a:ahLst/>
            <a:cxnLst/>
            <a:rect l="l" t="t" r="r" b="b"/>
            <a:pathLst>
              <a:path w="2749163" h="1504542">
                <a:moveTo>
                  <a:pt x="0" y="0"/>
                </a:moveTo>
                <a:lnTo>
                  <a:pt x="2749163" y="0"/>
                </a:lnTo>
                <a:lnTo>
                  <a:pt x="2749163" y="1504542"/>
                </a:lnTo>
                <a:lnTo>
                  <a:pt x="0" y="1504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 descr="Abstract Minimalist Dots Shapes"/>
          <p:cNvSpPr/>
          <p:nvPr/>
        </p:nvSpPr>
        <p:spPr>
          <a:xfrm>
            <a:off x="-1663313" y="9201150"/>
            <a:ext cx="2749163" cy="1504542"/>
          </a:xfrm>
          <a:custGeom>
            <a:avLst/>
            <a:gdLst/>
            <a:ahLst/>
            <a:cxnLst/>
            <a:rect l="l" t="t" r="r" b="b"/>
            <a:pathLst>
              <a:path w="2749163" h="1504542">
                <a:moveTo>
                  <a:pt x="0" y="0"/>
                </a:moveTo>
                <a:lnTo>
                  <a:pt x="2749163" y="0"/>
                </a:lnTo>
                <a:lnTo>
                  <a:pt x="2749163" y="1504542"/>
                </a:lnTo>
                <a:lnTo>
                  <a:pt x="0" y="1504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 descr="Abstract Minimalist Dots Shapes"/>
          <p:cNvSpPr/>
          <p:nvPr/>
        </p:nvSpPr>
        <p:spPr>
          <a:xfrm>
            <a:off x="17202150" y="9201150"/>
            <a:ext cx="2749163" cy="1504542"/>
          </a:xfrm>
          <a:custGeom>
            <a:avLst/>
            <a:gdLst/>
            <a:ahLst/>
            <a:cxnLst/>
            <a:rect l="l" t="t" r="r" b="b"/>
            <a:pathLst>
              <a:path w="2749163" h="1504542">
                <a:moveTo>
                  <a:pt x="0" y="0"/>
                </a:moveTo>
                <a:lnTo>
                  <a:pt x="2749163" y="0"/>
                </a:lnTo>
                <a:lnTo>
                  <a:pt x="2749163" y="1504542"/>
                </a:lnTo>
                <a:lnTo>
                  <a:pt x="0" y="1504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 descr="Abstract Minimalist Dots Shapes"/>
          <p:cNvSpPr/>
          <p:nvPr/>
        </p:nvSpPr>
        <p:spPr>
          <a:xfrm>
            <a:off x="17202150" y="-396310"/>
            <a:ext cx="2749163" cy="1504542"/>
          </a:xfrm>
          <a:custGeom>
            <a:avLst/>
            <a:gdLst/>
            <a:ahLst/>
            <a:cxnLst/>
            <a:rect l="l" t="t" r="r" b="b"/>
            <a:pathLst>
              <a:path w="2749163" h="1504542">
                <a:moveTo>
                  <a:pt x="0" y="0"/>
                </a:moveTo>
                <a:lnTo>
                  <a:pt x="2749163" y="0"/>
                </a:lnTo>
                <a:lnTo>
                  <a:pt x="2749163" y="1504542"/>
                </a:lnTo>
                <a:lnTo>
                  <a:pt x="0" y="1504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842054" y="2890245"/>
            <a:ext cx="12618720" cy="227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111" b="-21111"/>
            </a:stretch>
          </a:blipFill>
        </p:spPr>
      </p:sp>
      <p:sp>
        <p:nvSpPr>
          <p:cNvPr id="3" name="Freeform 3" descr="Dot Corner Decoration"/>
          <p:cNvSpPr/>
          <p:nvPr/>
        </p:nvSpPr>
        <p:spPr>
          <a:xfrm>
            <a:off x="15619869" y="415740"/>
            <a:ext cx="2219694" cy="2195479"/>
          </a:xfrm>
          <a:custGeom>
            <a:avLst/>
            <a:gdLst/>
            <a:ahLst/>
            <a:cxnLst/>
            <a:rect l="l" t="t" r="r" b="b"/>
            <a:pathLst>
              <a:path w="2219694" h="2195479">
                <a:moveTo>
                  <a:pt x="0" y="0"/>
                </a:moveTo>
                <a:lnTo>
                  <a:pt x="2219694" y="0"/>
                </a:lnTo>
                <a:lnTo>
                  <a:pt x="2219694" y="2195479"/>
                </a:lnTo>
                <a:lnTo>
                  <a:pt x="0" y="21954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rot="8100003">
            <a:off x="16620341" y="5129608"/>
            <a:ext cx="195657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8100000">
            <a:off x="12874007" y="7021908"/>
            <a:ext cx="6345678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8100000">
            <a:off x="14839158" y="6350000"/>
            <a:ext cx="404336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8100001">
            <a:off x="15092021" y="5996385"/>
            <a:ext cx="376385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8100002">
            <a:off x="15953393" y="6467476"/>
            <a:ext cx="2754694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828801" y="401139"/>
            <a:ext cx="15316200" cy="11156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u="sng" dirty="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OUTLINE OF PRESENTATION</a:t>
            </a:r>
          </a:p>
          <a:p>
            <a:pPr algn="ctr">
              <a:lnSpc>
                <a:spcPts val="5759"/>
              </a:lnSpc>
            </a:pPr>
            <a:endParaRPr lang="en-US" sz="4800" u="sng" dirty="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ts val="5759"/>
              </a:lnSpc>
            </a:pPr>
            <a:endParaRPr lang="en-US" sz="4800" u="sng" dirty="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983480" lvl="7" indent="-622935" algn="just">
              <a:lnSpc>
                <a:spcPts val="5759"/>
              </a:lnSpc>
              <a:buFont typeface="Arial"/>
              <a:buChar char="•"/>
            </a:pPr>
            <a:r>
              <a:rPr lang="en-US" sz="4800" dirty="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</a:p>
          <a:p>
            <a:pPr marL="4983480" lvl="7" indent="-622935" algn="just">
              <a:lnSpc>
                <a:spcPts val="5759"/>
              </a:lnSpc>
              <a:buFont typeface="Arial"/>
              <a:buChar char="•"/>
            </a:pPr>
            <a:r>
              <a:rPr lang="en-US" sz="4800" dirty="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</a:t>
            </a:r>
          </a:p>
          <a:p>
            <a:pPr marL="4983480" lvl="7" indent="-622935" algn="just">
              <a:lnSpc>
                <a:spcPts val="5759"/>
              </a:lnSpc>
              <a:buFont typeface="Arial"/>
              <a:buChar char="•"/>
            </a:pPr>
            <a:r>
              <a:rPr lang="en-US" sz="4800" dirty="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Abstract</a:t>
            </a:r>
          </a:p>
          <a:p>
            <a:pPr marL="4983480" lvl="7" indent="-622935" algn="just">
              <a:lnSpc>
                <a:spcPts val="5759"/>
              </a:lnSpc>
              <a:buFont typeface="Arial"/>
              <a:buChar char="•"/>
            </a:pPr>
            <a:r>
              <a:rPr lang="en-US" sz="4800" dirty="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</a:p>
          <a:p>
            <a:pPr marL="4983480" lvl="7" indent="-622935" algn="just">
              <a:lnSpc>
                <a:spcPts val="5759"/>
              </a:lnSpc>
              <a:buFont typeface="Arial"/>
              <a:buChar char="•"/>
            </a:pPr>
            <a:r>
              <a:rPr lang="en-US" sz="4800" dirty="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Existing System</a:t>
            </a:r>
          </a:p>
          <a:p>
            <a:pPr marL="4983480" lvl="7" indent="-622935" algn="just">
              <a:lnSpc>
                <a:spcPts val="5759"/>
              </a:lnSpc>
              <a:buFont typeface="Arial"/>
              <a:buChar char="•"/>
            </a:pPr>
            <a:r>
              <a:rPr lang="en-US" sz="4800" dirty="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Proposed System</a:t>
            </a:r>
          </a:p>
          <a:p>
            <a:pPr marL="4983480" lvl="7" indent="-622935" algn="just">
              <a:lnSpc>
                <a:spcPts val="5759"/>
              </a:lnSpc>
              <a:buFont typeface="Arial"/>
              <a:buChar char="•"/>
            </a:pPr>
            <a:r>
              <a:rPr lang="en-US" sz="4800" dirty="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and Hardware Requirements</a:t>
            </a:r>
          </a:p>
          <a:p>
            <a:pPr marL="4983480" lvl="7" indent="-622935" algn="just">
              <a:lnSpc>
                <a:spcPts val="5759"/>
              </a:lnSpc>
              <a:buFont typeface="Arial"/>
              <a:buChar char="•"/>
            </a:pPr>
            <a:r>
              <a:rPr lang="en-US" sz="4800" dirty="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Enhancements</a:t>
            </a:r>
          </a:p>
          <a:p>
            <a:pPr marL="4983480" lvl="7" indent="-622935" algn="just">
              <a:lnSpc>
                <a:spcPts val="5759"/>
              </a:lnSpc>
              <a:buFont typeface="Arial"/>
              <a:buChar char="•"/>
            </a:pPr>
            <a:r>
              <a:rPr lang="en-US" sz="4800" dirty="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</a:p>
          <a:p>
            <a:pPr marL="4983480" lvl="7" indent="-622935" algn="ctr">
              <a:lnSpc>
                <a:spcPts val="5759"/>
              </a:lnSpc>
            </a:pPr>
            <a:endParaRPr lang="en-US" sz="4800" dirty="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983480" lvl="7" indent="-622935" algn="ctr">
              <a:lnSpc>
                <a:spcPts val="5759"/>
              </a:lnSpc>
            </a:pPr>
            <a:endParaRPr lang="en-US" sz="4800" dirty="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983480" lvl="7" indent="-622935" algn="ctr">
              <a:lnSpc>
                <a:spcPts val="5759"/>
              </a:lnSpc>
            </a:pPr>
            <a:endParaRPr lang="en-US" sz="4800" dirty="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191935" y="-2470108"/>
            <a:ext cx="6134731" cy="613473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33425" cap="sq">
              <a:gradFill>
                <a:gsLst>
                  <a:gs pos="0">
                    <a:srgbClr val="CFF4FF">
                      <a:alpha val="100000"/>
                    </a:srgbClr>
                  </a:gs>
                  <a:gs pos="100000">
                    <a:srgbClr val="3087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1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59233" y="1028700"/>
            <a:ext cx="1106798" cy="951155"/>
            <a:chOff x="0" y="0"/>
            <a:chExt cx="812800" cy="6985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CFF4FF">
                    <a:alpha val="56000"/>
                  </a:srgbClr>
                </a:gs>
                <a:gs pos="100000">
                  <a:srgbClr val="3087FF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1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884315" y="8455152"/>
            <a:ext cx="4263209" cy="3663695"/>
            <a:chOff x="0" y="0"/>
            <a:chExt cx="812800" cy="6985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CFF4FF">
                    <a:alpha val="56000"/>
                  </a:srgbClr>
                </a:gs>
                <a:gs pos="100000">
                  <a:srgbClr val="3087FF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1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503083" y="4318497"/>
            <a:ext cx="1297460" cy="1115005"/>
            <a:chOff x="0" y="0"/>
            <a:chExt cx="812800" cy="698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CFF4FF">
                    <a:alpha val="56000"/>
                  </a:srgbClr>
                </a:gs>
                <a:gs pos="100000">
                  <a:srgbClr val="3087FF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19"/>
                </a:lnSpc>
              </a:pPr>
              <a:endParaRPr/>
            </a:p>
          </p:txBody>
        </p:sp>
      </p:grpSp>
      <p:sp>
        <p:nvSpPr>
          <p:cNvPr id="14" name="Freeform 14" descr="Green Diamond Geometric Shapes"/>
          <p:cNvSpPr/>
          <p:nvPr/>
        </p:nvSpPr>
        <p:spPr>
          <a:xfrm>
            <a:off x="228600" y="8648700"/>
            <a:ext cx="2717529" cy="2717529"/>
          </a:xfrm>
          <a:custGeom>
            <a:avLst/>
            <a:gdLst/>
            <a:ahLst/>
            <a:cxnLst/>
            <a:rect l="l" t="t" r="r" b="b"/>
            <a:pathLst>
              <a:path w="2717529" h="2717529">
                <a:moveTo>
                  <a:pt x="0" y="0"/>
                </a:moveTo>
                <a:lnTo>
                  <a:pt x="2717529" y="0"/>
                </a:lnTo>
                <a:lnTo>
                  <a:pt x="2717529" y="2717529"/>
                </a:lnTo>
                <a:lnTo>
                  <a:pt x="0" y="27175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 rot="8100003">
            <a:off x="16620341" y="5129608"/>
            <a:ext cx="195657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rot="8100000">
            <a:off x="12874007" y="7021908"/>
            <a:ext cx="6345678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rot="8100000">
            <a:off x="14839158" y="6350000"/>
            <a:ext cx="404336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rot="8100001">
            <a:off x="15092021" y="5996385"/>
            <a:ext cx="376385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 rot="8100002">
            <a:off x="15953393" y="6467476"/>
            <a:ext cx="2754694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2881244" y="166641"/>
            <a:ext cx="12618720" cy="227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u="sng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53589" y="2144486"/>
            <a:ext cx="16844555" cy="6065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1510" lvl="1" indent="-325755" algn="just">
              <a:lnSpc>
                <a:spcPts val="4320"/>
              </a:lnSpc>
              <a:buFont typeface="Arial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increasing prevalence of cyber threats and malware attacks requires efficient and up-to-date malware detection systems. Existing systems primarily rely on traditional methods like signature-based detection, which can be slow to detect newly emerging threats. This leads to the problem of missed detections and delayed responses. </a:t>
            </a:r>
          </a:p>
          <a:p>
            <a:pPr marL="651510" lvl="1" indent="-325755" algn="just">
              <a:lnSpc>
                <a:spcPts val="4320"/>
              </a:lnSpc>
              <a:buFont typeface="Arial"/>
              <a:buChar char="•"/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51510" lvl="1" indent="-325755" algn="just">
              <a:lnSpc>
                <a:spcPts val="4320"/>
              </a:lnSpc>
              <a:buFont typeface="Arial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Moreover, mainstream anti-virus software tends to be resource-intensive, which can degrade performance on resource-constrained devices.</a:t>
            </a:r>
          </a:p>
          <a:p>
            <a:pPr marL="651510" lvl="1" indent="-325755" algn="just">
              <a:lnSpc>
                <a:spcPts val="4320"/>
              </a:lnSpc>
              <a:buFont typeface="Arial"/>
              <a:buChar char="•"/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51510" lvl="1" indent="-325755" algn="just">
              <a:lnSpc>
                <a:spcPts val="4320"/>
              </a:lnSpc>
              <a:buFont typeface="Arial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problem lies in the need for a lightweight, efficient, and constantly updated malware detection system that can quickly identify both known and emerging threats without consuming excessive system resources.</a:t>
            </a:r>
            <a:endParaRPr lang="en-US" sz="3600" dirty="0">
              <a:solidFill>
                <a:srgbClr val="0D0D0D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Yellow Circle Illustration"/>
          <p:cNvSpPr/>
          <p:nvPr/>
        </p:nvSpPr>
        <p:spPr>
          <a:xfrm>
            <a:off x="9762742" y="7910853"/>
            <a:ext cx="4448820" cy="4835674"/>
          </a:xfrm>
          <a:custGeom>
            <a:avLst/>
            <a:gdLst/>
            <a:ahLst/>
            <a:cxnLst/>
            <a:rect l="l" t="t" r="r" b="b"/>
            <a:pathLst>
              <a:path w="4448820" h="4835674">
                <a:moveTo>
                  <a:pt x="0" y="0"/>
                </a:moveTo>
                <a:lnTo>
                  <a:pt x="4448820" y="0"/>
                </a:lnTo>
                <a:lnTo>
                  <a:pt x="4448820" y="4835674"/>
                </a:lnTo>
                <a:lnTo>
                  <a:pt x="0" y="48356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 descr="Pink Blob"/>
          <p:cNvSpPr/>
          <p:nvPr/>
        </p:nvSpPr>
        <p:spPr>
          <a:xfrm rot="4753041">
            <a:off x="1128100" y="8223677"/>
            <a:ext cx="4872667" cy="5740992"/>
          </a:xfrm>
          <a:custGeom>
            <a:avLst/>
            <a:gdLst/>
            <a:ahLst/>
            <a:cxnLst/>
            <a:rect l="l" t="t" r="r" b="b"/>
            <a:pathLst>
              <a:path w="4872667" h="5740992">
                <a:moveTo>
                  <a:pt x="0" y="0"/>
                </a:moveTo>
                <a:lnTo>
                  <a:pt x="4872667" y="0"/>
                </a:lnTo>
                <a:lnTo>
                  <a:pt x="4872667" y="5740992"/>
                </a:lnTo>
                <a:lnTo>
                  <a:pt x="0" y="5740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 descr="Dots"/>
          <p:cNvSpPr/>
          <p:nvPr/>
        </p:nvSpPr>
        <p:spPr>
          <a:xfrm rot="-2815815">
            <a:off x="512830" y="7930668"/>
            <a:ext cx="1840438" cy="4114800"/>
          </a:xfrm>
          <a:custGeom>
            <a:avLst/>
            <a:gdLst/>
            <a:ahLst/>
            <a:cxnLst/>
            <a:rect l="l" t="t" r="r" b="b"/>
            <a:pathLst>
              <a:path w="1840438" h="4114800">
                <a:moveTo>
                  <a:pt x="0" y="0"/>
                </a:moveTo>
                <a:lnTo>
                  <a:pt x="1840437" y="0"/>
                </a:lnTo>
                <a:lnTo>
                  <a:pt x="18404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 descr="Dots"/>
          <p:cNvSpPr/>
          <p:nvPr/>
        </p:nvSpPr>
        <p:spPr>
          <a:xfrm rot="-1079103">
            <a:off x="16469935" y="-708796"/>
            <a:ext cx="1840438" cy="4114800"/>
          </a:xfrm>
          <a:custGeom>
            <a:avLst/>
            <a:gdLst/>
            <a:ahLst/>
            <a:cxnLst/>
            <a:rect l="l" t="t" r="r" b="b"/>
            <a:pathLst>
              <a:path w="1840438" h="4114800">
                <a:moveTo>
                  <a:pt x="0" y="0"/>
                </a:moveTo>
                <a:lnTo>
                  <a:pt x="1840438" y="0"/>
                </a:lnTo>
                <a:lnTo>
                  <a:pt x="18404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 descr="Brown Blob Shape"/>
          <p:cNvSpPr/>
          <p:nvPr/>
        </p:nvSpPr>
        <p:spPr>
          <a:xfrm rot="-6863636">
            <a:off x="-1535475" y="-3741393"/>
            <a:ext cx="7551435" cy="7482786"/>
          </a:xfrm>
          <a:custGeom>
            <a:avLst/>
            <a:gdLst/>
            <a:ahLst/>
            <a:cxnLst/>
            <a:rect l="l" t="t" r="r" b="b"/>
            <a:pathLst>
              <a:path w="7551435" h="7482786">
                <a:moveTo>
                  <a:pt x="0" y="0"/>
                </a:moveTo>
                <a:lnTo>
                  <a:pt x="7551435" y="0"/>
                </a:lnTo>
                <a:lnTo>
                  <a:pt x="7551435" y="7482786"/>
                </a:lnTo>
                <a:lnTo>
                  <a:pt x="0" y="74827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7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 rot="8100003">
            <a:off x="16620341" y="5129608"/>
            <a:ext cx="195657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8100000">
            <a:off x="14839158" y="6350000"/>
            <a:ext cx="404336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rot="8100001">
            <a:off x="15092021" y="5996385"/>
            <a:ext cx="376385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rot="8100002">
            <a:off x="15953393" y="6467476"/>
            <a:ext cx="2754694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2802866" y="127452"/>
            <a:ext cx="12618720" cy="227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u="sng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4400" y="1333500"/>
            <a:ext cx="16629017" cy="7201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primary objective of this project is to design and develop a malware detection tool that efficiently identifies malware using a hash-based scanning method. This tool will feature automated signature updates, ensuring that it is always equipped with the latest definitions of known malware.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will be lightweight and capable of scanning large directories quickly by leveraging multi-threaded scanning techniques. Additionally, the tool will be highly customizable, allowing users to specify the file types and directories to be scanned, thus ensuring flexibility for different use cases.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the project evolves, there will be room for future upgrades, including the integration of machine learning for anomaly detection, cloud-based threat intelligence sharing, and behavioral analysis for more advanced malware detection.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Watercolor Boho Decorative Leaves"/>
          <p:cNvSpPr/>
          <p:nvPr/>
        </p:nvSpPr>
        <p:spPr>
          <a:xfrm rot="7737187">
            <a:off x="125092" y="-1018444"/>
            <a:ext cx="2507994" cy="3067883"/>
          </a:xfrm>
          <a:custGeom>
            <a:avLst/>
            <a:gdLst/>
            <a:ahLst/>
            <a:cxnLst/>
            <a:rect l="l" t="t" r="r" b="b"/>
            <a:pathLst>
              <a:path w="2507994" h="3067883">
                <a:moveTo>
                  <a:pt x="0" y="0"/>
                </a:moveTo>
                <a:lnTo>
                  <a:pt x="2507994" y="0"/>
                </a:lnTo>
                <a:lnTo>
                  <a:pt x="2507994" y="3067883"/>
                </a:lnTo>
                <a:lnTo>
                  <a:pt x="0" y="30678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 descr="Watercolor Boho Decorative Leaves"/>
          <p:cNvSpPr/>
          <p:nvPr/>
        </p:nvSpPr>
        <p:spPr>
          <a:xfrm rot="-2035212">
            <a:off x="15759892" y="8335211"/>
            <a:ext cx="2507994" cy="3067883"/>
          </a:xfrm>
          <a:custGeom>
            <a:avLst/>
            <a:gdLst/>
            <a:ahLst/>
            <a:cxnLst/>
            <a:rect l="l" t="t" r="r" b="b"/>
            <a:pathLst>
              <a:path w="2507994" h="3067883">
                <a:moveTo>
                  <a:pt x="0" y="0"/>
                </a:moveTo>
                <a:lnTo>
                  <a:pt x="2507994" y="0"/>
                </a:lnTo>
                <a:lnTo>
                  <a:pt x="2507994" y="3067883"/>
                </a:lnTo>
                <a:lnTo>
                  <a:pt x="0" y="30678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rot="8100003">
            <a:off x="16620341" y="5129608"/>
            <a:ext cx="1956574" cy="0"/>
          </a:xfrm>
          <a:prstGeom prst="line">
            <a:avLst/>
          </a:prstGeom>
          <a:ln w="9525" cap="rnd">
            <a:solidFill>
              <a:srgbClr val="F7E2D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8100000">
            <a:off x="12874007" y="7021908"/>
            <a:ext cx="6345678" cy="0"/>
          </a:xfrm>
          <a:prstGeom prst="line">
            <a:avLst/>
          </a:prstGeom>
          <a:ln w="9525" cap="rnd">
            <a:solidFill>
              <a:srgbClr val="F7E2D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8100000">
            <a:off x="14839158" y="6350000"/>
            <a:ext cx="4043361" cy="0"/>
          </a:xfrm>
          <a:prstGeom prst="line">
            <a:avLst/>
          </a:prstGeom>
          <a:ln w="9525" cap="rnd">
            <a:solidFill>
              <a:srgbClr val="F7E2D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8100001">
            <a:off x="15092021" y="5996385"/>
            <a:ext cx="3763850" cy="0"/>
          </a:xfrm>
          <a:prstGeom prst="line">
            <a:avLst/>
          </a:prstGeom>
          <a:ln w="19050" cap="rnd">
            <a:solidFill>
              <a:srgbClr val="F7E2D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8100002">
            <a:off x="15953393" y="6467476"/>
            <a:ext cx="2754694" cy="0"/>
          </a:xfrm>
          <a:prstGeom prst="line">
            <a:avLst/>
          </a:prstGeom>
          <a:ln w="19050" cap="rnd">
            <a:solidFill>
              <a:srgbClr val="F7E2D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2763678" y="284205"/>
            <a:ext cx="12618720" cy="178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ABSTRACT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5400" y="1562100"/>
            <a:ext cx="15864840" cy="737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With the continuous evolution of cyber threats, traditional malware detection techniques that rely solely on signature-based methods are becoming less effective at identifying emerging threats. 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project proposes a hash-based malware detection system that offers a faster, more efficient, and constantly updated approach to malware detection. Our tool will automatically update its signature database from external sources, ensuring it stays current with new malware definitions. 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 of multi-threaded scanning will speed up the process, while the system's lightweight design ensures minimal impact on system resources.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11" b="-8111"/>
            </a:stretch>
          </a:blipFill>
        </p:spPr>
      </p:sp>
      <p:sp>
        <p:nvSpPr>
          <p:cNvPr id="3" name="Freeform 3" descr="Cute Abstract Blob"/>
          <p:cNvSpPr/>
          <p:nvPr/>
        </p:nvSpPr>
        <p:spPr>
          <a:xfrm>
            <a:off x="15110955" y="-1067476"/>
            <a:ext cx="2393886" cy="2912915"/>
          </a:xfrm>
          <a:custGeom>
            <a:avLst/>
            <a:gdLst/>
            <a:ahLst/>
            <a:cxnLst/>
            <a:rect l="l" t="t" r="r" b="b"/>
            <a:pathLst>
              <a:path w="2393886" h="2912915">
                <a:moveTo>
                  <a:pt x="0" y="0"/>
                </a:moveTo>
                <a:lnTo>
                  <a:pt x="2393886" y="0"/>
                </a:lnTo>
                <a:lnTo>
                  <a:pt x="2393886" y="2912915"/>
                </a:lnTo>
                <a:lnTo>
                  <a:pt x="0" y="29129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rot="8100003">
            <a:off x="16620341" y="5129608"/>
            <a:ext cx="1956574" cy="0"/>
          </a:xfrm>
          <a:prstGeom prst="line">
            <a:avLst/>
          </a:prstGeom>
          <a:ln w="9525" cap="rnd">
            <a:solidFill>
              <a:srgbClr val="96A8A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2822460" y="284207"/>
            <a:ext cx="12618720" cy="227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0600" y="1790700"/>
            <a:ext cx="16962120" cy="737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cyber-attacks grow increasingly sophisticated, traditional antivirus systems often struggle to keep pace with new and evolving threats.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Moreover, many mainstream antivirus solutions are resource-heavy, requiring significant CPU and memory usage for real-time scanning, which can be problematic for users with lower-end hardware or embedded systems.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 result, there is a need for a lightweight, efficient, and constantly updated malware scanner that can detect both known and emerging threats while minimizing its impact on system performance.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project aims to develop a hash-based malware detection tool that not only ensures the timely update of malware signatures but also provides efficient, parallel scanning to accommodate a variety of use cases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600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</p:sp>
      <p:sp>
        <p:nvSpPr>
          <p:cNvPr id="4" name="Freeform 4" descr="Cream Twinkling Doodle"/>
          <p:cNvSpPr/>
          <p:nvPr/>
        </p:nvSpPr>
        <p:spPr>
          <a:xfrm flipH="1" flipV="1">
            <a:off x="17066189" y="7886700"/>
            <a:ext cx="1221811" cy="1751701"/>
          </a:xfrm>
          <a:custGeom>
            <a:avLst/>
            <a:gdLst/>
            <a:ahLst/>
            <a:cxnLst/>
            <a:rect l="l" t="t" r="r" b="b"/>
            <a:pathLst>
              <a:path w="1221811" h="1751701">
                <a:moveTo>
                  <a:pt x="1221811" y="1751700"/>
                </a:moveTo>
                <a:lnTo>
                  <a:pt x="0" y="1751700"/>
                </a:lnTo>
                <a:lnTo>
                  <a:pt x="0" y="0"/>
                </a:lnTo>
                <a:lnTo>
                  <a:pt x="1221811" y="0"/>
                </a:lnTo>
                <a:lnTo>
                  <a:pt x="1221811" y="17517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 descr="Cream Twinkling Doodle"/>
          <p:cNvSpPr/>
          <p:nvPr/>
        </p:nvSpPr>
        <p:spPr>
          <a:xfrm rot="4175646" flipH="1" flipV="1">
            <a:off x="727786" y="4640"/>
            <a:ext cx="1221811" cy="1751701"/>
          </a:xfrm>
          <a:custGeom>
            <a:avLst/>
            <a:gdLst/>
            <a:ahLst/>
            <a:cxnLst/>
            <a:rect l="l" t="t" r="r" b="b"/>
            <a:pathLst>
              <a:path w="1221811" h="1751701">
                <a:moveTo>
                  <a:pt x="1221812" y="1751700"/>
                </a:moveTo>
                <a:lnTo>
                  <a:pt x="0" y="1751700"/>
                </a:lnTo>
                <a:lnTo>
                  <a:pt x="0" y="0"/>
                </a:lnTo>
                <a:lnTo>
                  <a:pt x="1221812" y="0"/>
                </a:lnTo>
                <a:lnTo>
                  <a:pt x="1221812" y="17517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744084" y="245017"/>
            <a:ext cx="12618720" cy="227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u="sng">
                <a:solidFill>
                  <a:srgbClr val="0416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EXISTING SYSTEM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3000" y="1409700"/>
            <a:ext cx="16099971" cy="6559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malware detection systems rely primarily on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signature-based detection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identify known threats. 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systems compare the hash of a file against a database of known malware signatures. While effective for known malware, this method is unable to detect new, modified, or polymorphic threats. 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Popular mainstream solutions such as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McAfee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Norton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 Defender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integrate various techniques but often suffer from performance overhead and frequent updates that require user intervention. 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Hence,the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need for a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lightweight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solution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evident.</a:t>
            </a:r>
            <a:endParaRPr lang="en-US" sz="3200" dirty="0">
              <a:solidFill>
                <a:srgbClr val="041628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Cute Checkered Background"/>
          <p:cNvSpPr/>
          <p:nvPr/>
        </p:nvSpPr>
        <p:spPr>
          <a:xfrm rot="-5400000">
            <a:off x="2674620" y="-3017520"/>
            <a:ext cx="12938760" cy="18288000"/>
          </a:xfrm>
          <a:custGeom>
            <a:avLst/>
            <a:gdLst/>
            <a:ahLst/>
            <a:cxnLst/>
            <a:rect l="l" t="t" r="r" b="b"/>
            <a:pathLst>
              <a:path w="12938760" h="18288000">
                <a:moveTo>
                  <a:pt x="0" y="0"/>
                </a:moveTo>
                <a:lnTo>
                  <a:pt x="12938760" y="0"/>
                </a:lnTo>
                <a:lnTo>
                  <a:pt x="1293876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/>
            </a:stretch>
          </a:blipFill>
        </p:spPr>
      </p:sp>
      <p:sp>
        <p:nvSpPr>
          <p:cNvPr id="3" name="Freeform 3" descr="Abstract corner"/>
          <p:cNvSpPr/>
          <p:nvPr/>
        </p:nvSpPr>
        <p:spPr>
          <a:xfrm rot="874699" flipH="1">
            <a:off x="-1210923" y="-1092961"/>
            <a:ext cx="4894678" cy="5137544"/>
          </a:xfrm>
          <a:custGeom>
            <a:avLst/>
            <a:gdLst/>
            <a:ahLst/>
            <a:cxnLst/>
            <a:rect l="l" t="t" r="r" b="b"/>
            <a:pathLst>
              <a:path w="4894678" h="5137544">
                <a:moveTo>
                  <a:pt x="4894678" y="0"/>
                </a:moveTo>
                <a:lnTo>
                  <a:pt x="0" y="0"/>
                </a:lnTo>
                <a:lnTo>
                  <a:pt x="0" y="5137543"/>
                </a:lnTo>
                <a:lnTo>
                  <a:pt x="4894678" y="5137543"/>
                </a:lnTo>
                <a:lnTo>
                  <a:pt x="489467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 descr="Abstract corner"/>
          <p:cNvSpPr/>
          <p:nvPr/>
        </p:nvSpPr>
        <p:spPr>
          <a:xfrm rot="-5400000">
            <a:off x="-1778697" y="6523523"/>
            <a:ext cx="5755593" cy="5755593"/>
          </a:xfrm>
          <a:custGeom>
            <a:avLst/>
            <a:gdLst/>
            <a:ahLst/>
            <a:cxnLst/>
            <a:rect l="l" t="t" r="r" b="b"/>
            <a:pathLst>
              <a:path w="5755593" h="5755593">
                <a:moveTo>
                  <a:pt x="0" y="0"/>
                </a:moveTo>
                <a:lnTo>
                  <a:pt x="5755592" y="0"/>
                </a:lnTo>
                <a:lnTo>
                  <a:pt x="5755592" y="5755592"/>
                </a:lnTo>
                <a:lnTo>
                  <a:pt x="0" y="5755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 descr="Soft Scribble Heart"/>
          <p:cNvSpPr/>
          <p:nvPr/>
        </p:nvSpPr>
        <p:spPr>
          <a:xfrm rot="-8441302">
            <a:off x="12313926" y="332113"/>
            <a:ext cx="7870466" cy="987386"/>
          </a:xfrm>
          <a:custGeom>
            <a:avLst/>
            <a:gdLst/>
            <a:ahLst/>
            <a:cxnLst/>
            <a:rect l="l" t="t" r="r" b="b"/>
            <a:pathLst>
              <a:path w="7870466" h="987386">
                <a:moveTo>
                  <a:pt x="0" y="0"/>
                </a:moveTo>
                <a:lnTo>
                  <a:pt x="7870466" y="0"/>
                </a:lnTo>
                <a:lnTo>
                  <a:pt x="7870466" y="987386"/>
                </a:lnTo>
                <a:lnTo>
                  <a:pt x="0" y="9873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 descr="Curved Underline Crayon Doodle"/>
          <p:cNvSpPr/>
          <p:nvPr/>
        </p:nvSpPr>
        <p:spPr>
          <a:xfrm rot="-8997215">
            <a:off x="-497367" y="9061719"/>
            <a:ext cx="5976129" cy="1249554"/>
          </a:xfrm>
          <a:custGeom>
            <a:avLst/>
            <a:gdLst/>
            <a:ahLst/>
            <a:cxnLst/>
            <a:rect l="l" t="t" r="r" b="b"/>
            <a:pathLst>
              <a:path w="5976129" h="1249554">
                <a:moveTo>
                  <a:pt x="0" y="0"/>
                </a:moveTo>
                <a:lnTo>
                  <a:pt x="5976129" y="0"/>
                </a:lnTo>
                <a:lnTo>
                  <a:pt x="5976129" y="1249554"/>
                </a:lnTo>
                <a:lnTo>
                  <a:pt x="0" y="12495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 descr="Soft Scribble Heart"/>
          <p:cNvSpPr/>
          <p:nvPr/>
        </p:nvSpPr>
        <p:spPr>
          <a:xfrm rot="8526477">
            <a:off x="13449900" y="8546108"/>
            <a:ext cx="6168888" cy="1581478"/>
          </a:xfrm>
          <a:custGeom>
            <a:avLst/>
            <a:gdLst/>
            <a:ahLst/>
            <a:cxnLst/>
            <a:rect l="l" t="t" r="r" b="b"/>
            <a:pathLst>
              <a:path w="6168888" h="1581478">
                <a:moveTo>
                  <a:pt x="0" y="0"/>
                </a:moveTo>
                <a:lnTo>
                  <a:pt x="6168888" y="0"/>
                </a:lnTo>
                <a:lnTo>
                  <a:pt x="6168888" y="1581478"/>
                </a:lnTo>
                <a:lnTo>
                  <a:pt x="0" y="15814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 descr="Freehand Pen Scribble Sketchy Polka Dots"/>
          <p:cNvSpPr/>
          <p:nvPr/>
        </p:nvSpPr>
        <p:spPr>
          <a:xfrm>
            <a:off x="11887265" y="9115569"/>
            <a:ext cx="2008771" cy="2057400"/>
          </a:xfrm>
          <a:custGeom>
            <a:avLst/>
            <a:gdLst/>
            <a:ahLst/>
            <a:cxnLst/>
            <a:rect l="l" t="t" r="r" b="b"/>
            <a:pathLst>
              <a:path w="2008771" h="2057400">
                <a:moveTo>
                  <a:pt x="0" y="0"/>
                </a:moveTo>
                <a:lnTo>
                  <a:pt x="2008771" y="0"/>
                </a:lnTo>
                <a:lnTo>
                  <a:pt x="2008771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 descr="Freehand Pen Scribble Sketchy Polka Dots"/>
          <p:cNvSpPr/>
          <p:nvPr/>
        </p:nvSpPr>
        <p:spPr>
          <a:xfrm>
            <a:off x="4385668" y="-1028700"/>
            <a:ext cx="2008771" cy="2057400"/>
          </a:xfrm>
          <a:custGeom>
            <a:avLst/>
            <a:gdLst/>
            <a:ahLst/>
            <a:cxnLst/>
            <a:rect l="l" t="t" r="r" b="b"/>
            <a:pathLst>
              <a:path w="2008771" h="2057400">
                <a:moveTo>
                  <a:pt x="0" y="0"/>
                </a:moveTo>
                <a:lnTo>
                  <a:pt x="2008770" y="0"/>
                </a:lnTo>
                <a:lnTo>
                  <a:pt x="200877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1" name="AutoShape 11"/>
          <p:cNvSpPr/>
          <p:nvPr/>
        </p:nvSpPr>
        <p:spPr>
          <a:xfrm rot="8100003">
            <a:off x="16620341" y="5129608"/>
            <a:ext cx="195657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rot="8100000">
            <a:off x="12874007" y="7021908"/>
            <a:ext cx="6345678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rot="8100000">
            <a:off x="14839158" y="6350000"/>
            <a:ext cx="404336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rot="8100001">
            <a:off x="15075352" y="6017022"/>
            <a:ext cx="376385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rot="8100002">
            <a:off x="15953393" y="6467476"/>
            <a:ext cx="2754694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3077186" y="303802"/>
            <a:ext cx="11370334" cy="1433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u="sng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PROPOSED SYSTEM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1000" y="1181100"/>
            <a:ext cx="17099280" cy="812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1510" lvl="1" indent="-325755" algn="just">
              <a:lnSpc>
                <a:spcPct val="150000"/>
              </a:lnSpc>
              <a:buFont typeface="Arial"/>
              <a:buChar char="•"/>
            </a:pPr>
            <a:r>
              <a:rPr lang="en-US" sz="32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Automatic Signature Updates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The malware signature database will be automatically updated from trusted external sources (e.g., Abuse.ch or other repositories).This ensures the tool stays up-to-date with the latest known malware signatures without user intervention.</a:t>
            </a:r>
          </a:p>
          <a:p>
            <a:pPr marL="651510" lvl="1" indent="-325755" algn="just">
              <a:lnSpc>
                <a:spcPct val="150000"/>
              </a:lnSpc>
              <a:buFont typeface="Arial"/>
              <a:buChar char="•"/>
            </a:pPr>
            <a:r>
              <a:rPr lang="en-US" sz="32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Multi-Threaded Scanning: 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scanning process will leverage multi-threading to scan multiple files simultaneously, speeding up the detection process significantly, especially for large directories.</a:t>
            </a:r>
          </a:p>
          <a:p>
            <a:pPr marL="651510" lvl="1" indent="-325755" algn="just">
              <a:lnSpc>
                <a:spcPct val="150000"/>
              </a:lnSpc>
              <a:buFont typeface="Arial"/>
              <a:buChar char="•"/>
            </a:pPr>
            <a:r>
              <a:rPr lang="en-US" sz="32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Lightweight Design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The system will be lightweight and will consume minimal resources during operation, making it suitable for use on older systems or embedded devices with limited hardware.</a:t>
            </a:r>
          </a:p>
          <a:p>
            <a:pPr marL="651510" lvl="1" indent="-325755" algn="just">
              <a:lnSpc>
                <a:spcPct val="150000"/>
              </a:lnSpc>
              <a:buFont typeface="Arial"/>
              <a:buChar char="•"/>
            </a:pPr>
            <a:r>
              <a:rPr lang="en-US" sz="32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Minimal User Interaction: 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tool will require minimal user interaction, with most updates and scans happening automatically, providing a seamless user experience.</a:t>
            </a:r>
          </a:p>
          <a:p>
            <a:pPr marL="651510" lvl="1" indent="-325755" algn="just">
              <a:lnSpc>
                <a:spcPct val="150000"/>
              </a:lnSpc>
              <a:buFont typeface="Arial"/>
              <a:buChar char="•"/>
            </a:pPr>
            <a:r>
              <a:rPr lang="en-US" sz="32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Resource Overhead: 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Designed to minimize the impact on system resources, the tool will not slow down system performance or consume excessive memory or CPU during scanning.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E75179-55B8-8E1B-D291-079BA3DEE95E}"/>
              </a:ext>
            </a:extLst>
          </p:cNvPr>
          <p:cNvSpPr txBox="1"/>
          <p:nvPr/>
        </p:nvSpPr>
        <p:spPr>
          <a:xfrm>
            <a:off x="3200400" y="266700"/>
            <a:ext cx="1257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                   </a:t>
            </a:r>
            <a:r>
              <a:rPr lang="en-US" sz="4800" u="sng" dirty="0"/>
              <a:t>ARCHITECTURE</a:t>
            </a:r>
            <a:r>
              <a:rPr lang="en-US" sz="5400" dirty="0"/>
              <a:t> </a:t>
            </a:r>
            <a:r>
              <a:rPr lang="en-US" sz="5400" u="sng" dirty="0"/>
              <a:t>DIAGRAM</a:t>
            </a:r>
            <a:endParaRPr lang="en-IN" sz="3200" u="sng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590800" y="1866900"/>
            <a:ext cx="12344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96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610</TotalTime>
  <Words>1170</Words>
  <Application>Microsoft Office PowerPoint</Application>
  <PresentationFormat>Custom</PresentationFormat>
  <Paragraphs>84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Times New Roman Bold</vt:lpstr>
      <vt:lpstr>Arial</vt:lpstr>
      <vt:lpstr>Times New Roman</vt:lpstr>
      <vt:lpstr>Calibri</vt:lpstr>
      <vt:lpstr>Calibri Light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Scanner PPT.pptx</dc:title>
  <dc:creator>sudhvaish</dc:creator>
  <cp:lastModifiedBy>saravanan032003@outlook.com</cp:lastModifiedBy>
  <cp:revision>31</cp:revision>
  <dcterms:created xsi:type="dcterms:W3CDTF">2006-08-16T00:00:00Z</dcterms:created>
  <dcterms:modified xsi:type="dcterms:W3CDTF">2025-02-24T05:33:43Z</dcterms:modified>
  <dc:identifier>DAGRxvxL2JA</dc:identifier>
</cp:coreProperties>
</file>